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582" y="318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17934-5EAA-4BB4-B92C-E8431D8952D5}" type="datetimeFigureOut">
              <a:rPr kumimoji="1" lang="ja-JP" altLang="en-US" smtClean="0"/>
              <a:t>2014/5/21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5FEC6-4947-49B2-8946-71366B292F6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17934-5EAA-4BB4-B92C-E8431D8952D5}" type="datetimeFigureOut">
              <a:rPr kumimoji="1" lang="ja-JP" altLang="en-US" smtClean="0"/>
              <a:t>2014/5/21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5FEC6-4947-49B2-8946-71366B292F6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17934-5EAA-4BB4-B92C-E8431D8952D5}" type="datetimeFigureOut">
              <a:rPr kumimoji="1" lang="ja-JP" altLang="en-US" smtClean="0"/>
              <a:t>2014/5/21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5FEC6-4947-49B2-8946-71366B292F6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17934-5EAA-4BB4-B92C-E8431D8952D5}" type="datetimeFigureOut">
              <a:rPr kumimoji="1" lang="ja-JP" altLang="en-US" smtClean="0"/>
              <a:t>2014/5/21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5FEC6-4947-49B2-8946-71366B292F6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17934-5EAA-4BB4-B92C-E8431D8952D5}" type="datetimeFigureOut">
              <a:rPr kumimoji="1" lang="ja-JP" altLang="en-US" smtClean="0"/>
              <a:t>2014/5/21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5FEC6-4947-49B2-8946-71366B292F6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17934-5EAA-4BB4-B92C-E8431D8952D5}" type="datetimeFigureOut">
              <a:rPr kumimoji="1" lang="ja-JP" altLang="en-US" smtClean="0"/>
              <a:t>2014/5/21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5FEC6-4947-49B2-8946-71366B292F6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17934-5EAA-4BB4-B92C-E8431D8952D5}" type="datetimeFigureOut">
              <a:rPr kumimoji="1" lang="ja-JP" altLang="en-US" smtClean="0"/>
              <a:t>2014/5/21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5FEC6-4947-49B2-8946-71366B292F6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17934-5EAA-4BB4-B92C-E8431D8952D5}" type="datetimeFigureOut">
              <a:rPr kumimoji="1" lang="ja-JP" altLang="en-US" smtClean="0"/>
              <a:t>2014/5/21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5FEC6-4947-49B2-8946-71366B292F6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17934-5EAA-4BB4-B92C-E8431D8952D5}" type="datetimeFigureOut">
              <a:rPr kumimoji="1" lang="ja-JP" altLang="en-US" smtClean="0"/>
              <a:t>2014/5/21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5FEC6-4947-49B2-8946-71366B292F6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17934-5EAA-4BB4-B92C-E8431D8952D5}" type="datetimeFigureOut">
              <a:rPr kumimoji="1" lang="ja-JP" altLang="en-US" smtClean="0"/>
              <a:t>2014/5/21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5FEC6-4947-49B2-8946-71366B292F6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17934-5EAA-4BB4-B92C-E8431D8952D5}" type="datetimeFigureOut">
              <a:rPr kumimoji="1" lang="ja-JP" altLang="en-US" smtClean="0"/>
              <a:t>2014/5/21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5FEC6-4947-49B2-8946-71366B292F6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17934-5EAA-4BB4-B92C-E8431D8952D5}" type="datetimeFigureOut">
              <a:rPr kumimoji="1" lang="ja-JP" altLang="en-US" smtClean="0"/>
              <a:t>2014/5/21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5FEC6-4947-49B2-8946-71366B292F6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地図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93096" y="1403648"/>
            <a:ext cx="2232248" cy="3024336"/>
          </a:xfrm>
          <a:prstGeom prst="rect">
            <a:avLst/>
          </a:prstGeom>
          <a:noFill/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96752" y="-36512"/>
            <a:ext cx="4392488" cy="288032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kumimoji="1" lang="ja-JP" altLang="en-US" sz="2000" b="1" dirty="0" smtClean="0"/>
              <a:t>＝演奏会ご案内＝</a:t>
            </a:r>
            <a:endParaRPr kumimoji="1" lang="ja-JP" altLang="en-US" sz="2000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6632" y="251520"/>
            <a:ext cx="6624736" cy="72008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1050" dirty="0" smtClean="0">
                <a:solidFill>
                  <a:schemeClr val="tx1"/>
                </a:solidFill>
              </a:rPr>
              <a:t>松本記念音楽迎賓館でコンサートが行われます。主催団体のご厚意で、オーディオ協会会員限定で「</a:t>
            </a:r>
            <a:r>
              <a:rPr lang="en-US" altLang="ja-JP" sz="1050" dirty="0">
                <a:solidFill>
                  <a:schemeClr val="tx1"/>
                </a:solidFill>
              </a:rPr>
              <a:t>10</a:t>
            </a:r>
            <a:r>
              <a:rPr kumimoji="1" lang="ja-JP" altLang="en-US" sz="1050" dirty="0" smtClean="0">
                <a:solidFill>
                  <a:schemeClr val="tx1"/>
                </a:solidFill>
              </a:rPr>
              <a:t>名」様を無料でご招待</a:t>
            </a:r>
            <a:r>
              <a:rPr lang="ja-JP" altLang="en-US" sz="1050" dirty="0" smtClean="0">
                <a:solidFill>
                  <a:schemeClr val="tx1"/>
                </a:solidFill>
              </a:rPr>
              <a:t>できる</a:t>
            </a:r>
            <a:r>
              <a:rPr lang="ja-JP" altLang="en-US" sz="1050" dirty="0">
                <a:solidFill>
                  <a:schemeClr val="tx1"/>
                </a:solidFill>
              </a:rPr>
              <a:t>こと</a:t>
            </a:r>
            <a:r>
              <a:rPr lang="ja-JP" altLang="en-US" sz="1050" dirty="0" smtClean="0">
                <a:solidFill>
                  <a:schemeClr val="tx1"/>
                </a:solidFill>
              </a:rPr>
              <a:t>になりました。</a:t>
            </a:r>
            <a:endParaRPr lang="en-US" altLang="ja-JP" sz="1050" dirty="0" smtClean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1050" dirty="0">
                <a:solidFill>
                  <a:schemeClr val="tx1"/>
                </a:solidFill>
              </a:rPr>
              <a:t>ご希望の方</a:t>
            </a:r>
            <a:r>
              <a:rPr kumimoji="1" lang="ja-JP" altLang="en-US" sz="1050" dirty="0" smtClean="0">
                <a:solidFill>
                  <a:schemeClr val="tx1"/>
                </a:solidFill>
              </a:rPr>
              <a:t>は、下欄の申込書に必要事項を記入の上、記載の宛先にメール又は</a:t>
            </a:r>
            <a:r>
              <a:rPr kumimoji="1" lang="en-US" altLang="ja-JP" sz="1050" dirty="0" smtClean="0">
                <a:solidFill>
                  <a:schemeClr val="tx1"/>
                </a:solidFill>
              </a:rPr>
              <a:t>FAX</a:t>
            </a:r>
            <a:r>
              <a:rPr kumimoji="1" lang="ja-JP" altLang="en-US" sz="1050" dirty="0" smtClean="0">
                <a:solidFill>
                  <a:schemeClr val="tx1"/>
                </a:solidFill>
              </a:rPr>
              <a:t>でお申し込みください。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80" y="4827302"/>
            <a:ext cx="648072" cy="968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80" y="5901246"/>
            <a:ext cx="648072" cy="972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412776" y="5868144"/>
            <a:ext cx="511256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/>
                <a:ea typeface="ＭＳ 明朝" pitchFamily="17" charset="-128"/>
                <a:cs typeface="Helvetica"/>
              </a:rPr>
              <a:t>武田麻里江</a:t>
            </a:r>
            <a:r>
              <a:rPr kumimoji="1" lang="en-US" altLang="ja-JP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Helvetica"/>
                <a:cs typeface="Times New Roman" pitchFamily="18" charset="0"/>
              </a:rPr>
              <a:t>(</a:t>
            </a:r>
            <a:r>
              <a:rPr kumimoji="1" lang="ja-JP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/>
                <a:ea typeface="ＭＳ 明朝" pitchFamily="17" charset="-128"/>
                <a:cs typeface="Helvetica"/>
              </a:rPr>
              <a:t>ピアノ</a:t>
            </a:r>
            <a:r>
              <a:rPr kumimoji="1" lang="en-US" altLang="ja-JP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Helvetica"/>
                <a:cs typeface="Times New Roman" pitchFamily="18" charset="0"/>
              </a:rPr>
              <a:t>)</a:t>
            </a:r>
            <a:r>
              <a:rPr kumimoji="1" lang="ja-JP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Helvetica"/>
                <a:cs typeface="Times New Roman" pitchFamily="18" charset="0"/>
              </a:rPr>
              <a:t>　　略歴</a:t>
            </a:r>
            <a:endParaRPr kumimoji="1" lang="en-US" altLang="ja-JP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/>
                <a:ea typeface="ＭＳ 明朝" pitchFamily="17" charset="-128"/>
                <a:cs typeface="Helvetica"/>
              </a:rPr>
              <a:t>愛媛県今治市出身</a:t>
            </a:r>
            <a:r>
              <a:rPr kumimoji="1" lang="ja-JP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Helvetica"/>
                <a:cs typeface="Times New Roman" pitchFamily="18" charset="0"/>
              </a:rPr>
              <a:t> </a:t>
            </a:r>
            <a:r>
              <a:rPr kumimoji="1" lang="ja-JP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/>
                <a:ea typeface="ＭＳ 明朝" pitchFamily="17" charset="-128"/>
                <a:cs typeface="Helvetica"/>
              </a:rPr>
              <a:t>東京音楽大学大学院修了。在学中、特待生奨学金を得る。</a:t>
            </a:r>
            <a:endParaRPr kumimoji="1" lang="ja-JP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Helvetica"/>
                <a:cs typeface="Times New Roman" pitchFamily="18" charset="0"/>
              </a:rPr>
              <a:t>2006</a:t>
            </a:r>
            <a:r>
              <a:rPr kumimoji="1" lang="ja-JP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/>
                <a:ea typeface="ＭＳ 明朝" pitchFamily="17" charset="-128"/>
                <a:cs typeface="Helvetica"/>
              </a:rPr>
              <a:t>年ショパン国際ピアノコンクール</a:t>
            </a:r>
            <a:r>
              <a:rPr kumimoji="1" lang="en-US" altLang="ja-JP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Helvetica"/>
                <a:cs typeface="Times New Roman" pitchFamily="18" charset="0"/>
              </a:rPr>
              <a:t>in Asia </a:t>
            </a:r>
            <a:r>
              <a:rPr kumimoji="1" lang="ja-JP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/>
                <a:ea typeface="ＭＳ 明朝" pitchFamily="17" charset="-128"/>
                <a:cs typeface="Helvetica"/>
              </a:rPr>
              <a:t>シニアコンチェルト部門全国大会銀賞受賞。</a:t>
            </a:r>
            <a:r>
              <a:rPr kumimoji="1" lang="en-US" altLang="ja-JP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Helvetica"/>
                <a:cs typeface="Times New Roman" pitchFamily="18" charset="0"/>
              </a:rPr>
              <a:t>JT</a:t>
            </a:r>
            <a:r>
              <a:rPr kumimoji="1" lang="ja-JP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/>
                <a:ea typeface="ＭＳ 明朝" pitchFamily="17" charset="-128"/>
                <a:cs typeface="Helvetica"/>
              </a:rPr>
              <a:t>アートホールアフィニス「期待の音大生によるアフタヌーンコンサート」、ラ・フォル・ジュルネ・オ・ジャポン、宮城国際ヒーローサミット「心」の復興コンサートなどをはじめ、アンサンブル・ピアニストとして国内外の多数の演奏会に出演。また、オペラの音楽スタッフとして東京オペラ・プロデュース、杉並区民オペラにて研鑽を積んでいる。これまでに、ピアノを岩佐生恵、菊地麗子、弘中幸子</a:t>
            </a:r>
            <a:r>
              <a:rPr kumimoji="1" lang="ja-JP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Helvetica"/>
                <a:cs typeface="Times New Roman" pitchFamily="18" charset="0"/>
              </a:rPr>
              <a:t> </a:t>
            </a:r>
            <a:r>
              <a:rPr kumimoji="1" lang="ja-JP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/>
                <a:ea typeface="ＭＳ 明朝" pitchFamily="17" charset="-128"/>
                <a:cs typeface="Helvetica"/>
              </a:rPr>
              <a:t>伴奏を御邊典一、谷池重紬子、</a:t>
            </a:r>
            <a:r>
              <a:rPr kumimoji="1" lang="ja-JP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Helvetica"/>
                <a:cs typeface="Times New Roman" pitchFamily="18" charset="0"/>
              </a:rPr>
              <a:t> </a:t>
            </a:r>
            <a:r>
              <a:rPr kumimoji="1" lang="ja-JP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/>
                <a:ea typeface="ＭＳ 明朝" pitchFamily="17" charset="-128"/>
                <a:cs typeface="Helvetica"/>
              </a:rPr>
              <a:t>室内楽を浦川宜也の各氏に師事</a:t>
            </a:r>
            <a:r>
              <a:rPr lang="ja-JP" altLang="en-US" sz="800" dirty="0" smtClean="0">
                <a:latin typeface="Arial" pitchFamily="34" charset="0"/>
                <a:ea typeface="ＭＳ Ｐゴシック" pitchFamily="50" charset="-128"/>
                <a:cs typeface="Helvetica"/>
              </a:rPr>
              <a:t>。</a:t>
            </a:r>
            <a:endParaRPr kumimoji="1" lang="en-US" altLang="ja-JP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/>
              <a:ea typeface="ＭＳ 明朝" pitchFamily="17" charset="-128"/>
              <a:cs typeface="Helvetica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412776" y="4667815"/>
            <a:ext cx="511256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800" b="0" i="0" u="none" strike="noStrike" cap="none" normalizeH="0" baseline="0" dirty="0" smtClean="0" bmk="OLE_LINK2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堀 沙也香</a:t>
            </a:r>
            <a:r>
              <a:rPr kumimoji="1" lang="en-US" altLang="ja-JP" sz="800" b="0" i="0" u="none" strike="noStrike" cap="none" normalizeH="0" baseline="0" dirty="0" smtClean="0" bmk="OLE_LINK2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(</a:t>
            </a:r>
            <a:r>
              <a:rPr kumimoji="1" lang="ja-JP" altLang="en-US" sz="800" b="0" i="0" u="none" strike="noStrike" cap="none" normalizeH="0" baseline="0" dirty="0" smtClean="0" bmk="OLE_LINK2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チェロ</a:t>
            </a:r>
            <a:r>
              <a:rPr kumimoji="1" lang="en-US" altLang="ja-JP" sz="800" b="0" i="0" u="none" strike="noStrike" cap="none" normalizeH="0" baseline="0" dirty="0" smtClean="0" bmk="OLE_LINK2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)</a:t>
            </a:r>
            <a:r>
              <a:rPr kumimoji="1" lang="ja-JP" sz="800" b="0" i="0" u="none" strike="noStrike" cap="none" normalizeH="0" baseline="0" dirty="0" smtClean="0" bmk="OLE_LINK2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　　略歴</a:t>
            </a:r>
            <a:endParaRPr kumimoji="1" lang="ja-JP" sz="800" b="0" i="0" u="none" strike="noStrike" cap="none" normalizeH="0" baseline="0" dirty="0" smtClean="0" bmk="OLE_LINK2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800" b="0" i="0" u="none" strike="noStrike" cap="none" normalizeH="0" baseline="0" dirty="0" smtClean="0" bmk="OLE_LINK2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７歳よりチェロを始める。松波恵子、岩崎洸両氏に師事。</a:t>
            </a:r>
            <a:endParaRPr kumimoji="1" lang="ja-JP" sz="800" b="0" i="0" u="none" strike="noStrike" cap="none" normalizeH="0" baseline="0" dirty="0" smtClean="0" bmk="OLE_LINK2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800" b="0" i="0" u="none" strike="noStrike" cap="none" normalizeH="0" baseline="0" dirty="0" smtClean="0" bmk="OLE_LINK2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東京音楽大学付属高等学校、同大学を卒業。在学中７年間、特待生奨学金を受ける。第７６回読売新人演奏会に出演。その後、桐朋学園大学院大学にてさらに研鑽を積む。在学中、秋山和慶指揮・桐朋アカデミーオーケストラとコンチェルトを共演。</a:t>
            </a:r>
            <a:r>
              <a:rPr kumimoji="1" lang="en-US" altLang="ja-JP" sz="800" b="0" i="0" u="none" strike="noStrike" cap="none" normalizeH="0" baseline="0" dirty="0" smtClean="0" bmk="OLE_LINK2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NHK</a:t>
            </a:r>
            <a:r>
              <a:rPr kumimoji="1" lang="ja-JP" altLang="en-US" sz="800" b="0" i="0" u="none" strike="noStrike" cap="none" normalizeH="0" baseline="0" dirty="0" smtClean="0" bmk="OLE_LINK2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－</a:t>
            </a:r>
            <a:r>
              <a:rPr kumimoji="1" lang="en-US" altLang="ja-JP" sz="800" b="0" i="0" u="none" strike="noStrike" cap="none" normalizeH="0" baseline="0" dirty="0" smtClean="0" bmk="OLE_LINK2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FM</a:t>
            </a:r>
            <a:r>
              <a:rPr kumimoji="1" lang="ja-JP" altLang="en-US" sz="800" b="0" i="0" u="none" strike="noStrike" cap="none" normalizeH="0" baseline="0" dirty="0" smtClean="0" bmk="OLE_LINK2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リサイタル、毎日新聞主催小児ガン制圧チャリティーコンサート、ＪＴが育てるアンサンブルシリーズ、山陽放送チャリティーコンサートをはじめ、数々の演奏会に出演。倉敷音楽祭、沖縄国際音楽祭、イタリアに於けるシュラーン国際音楽祭、京都国際音楽学生フェスティバル、別府アルゲリッチ音楽祭、ラ・フォル・ジュルネ・オ・ジャパンなどにも参加している。</a:t>
            </a:r>
            <a:endParaRPr kumimoji="1" lang="ja-JP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2013</a:t>
            </a:r>
            <a:r>
              <a:rPr kumimoji="1" lang="ja-JP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年、父・堀了介と初のデュオ</a:t>
            </a:r>
            <a:r>
              <a:rPr kumimoji="1" lang="en-US" altLang="ja-JP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CD『</a:t>
            </a:r>
            <a:r>
              <a:rPr kumimoji="1" lang="ja-JP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花のワルツ</a:t>
            </a:r>
            <a:r>
              <a:rPr kumimoji="1" lang="en-US" altLang="ja-JP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』</a:t>
            </a:r>
            <a:r>
              <a:rPr kumimoji="1" lang="ja-JP" altLang="en-US" sz="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をリ</a:t>
            </a:r>
            <a:r>
              <a:rPr kumimoji="1" lang="ja-JP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リース。</a:t>
            </a:r>
            <a:endParaRPr kumimoji="1" lang="ja-JP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88640" y="1547664"/>
            <a:ext cx="3600400" cy="28083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b="1" dirty="0" smtClean="0">
                <a:solidFill>
                  <a:schemeClr val="tx1"/>
                </a:solidFill>
              </a:rPr>
              <a:t>（</a:t>
            </a:r>
            <a:r>
              <a:rPr lang="ja-JP" altLang="en-US" sz="1050" b="1" dirty="0">
                <a:solidFill>
                  <a:schemeClr val="tx1"/>
                </a:solidFill>
              </a:rPr>
              <a:t>開催日</a:t>
            </a:r>
            <a:r>
              <a:rPr lang="ja-JP" altLang="en-US" sz="1050" b="1" dirty="0" smtClean="0">
                <a:solidFill>
                  <a:schemeClr val="tx1"/>
                </a:solidFill>
              </a:rPr>
              <a:t>）     </a:t>
            </a:r>
            <a:r>
              <a:rPr lang="en-US" altLang="ja-JP" sz="105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050" dirty="0" smtClean="0">
                <a:solidFill>
                  <a:schemeClr val="tx1"/>
                </a:solidFill>
              </a:rPr>
              <a:t>014</a:t>
            </a:r>
            <a:r>
              <a:rPr kumimoji="1" lang="ja-JP" altLang="en-US" sz="1050" dirty="0" smtClean="0">
                <a:solidFill>
                  <a:schemeClr val="tx1"/>
                </a:solidFill>
              </a:rPr>
              <a:t>年</a:t>
            </a:r>
            <a:r>
              <a:rPr kumimoji="1" lang="en-US" altLang="ja-JP" sz="1050" dirty="0" smtClean="0">
                <a:solidFill>
                  <a:schemeClr val="tx1"/>
                </a:solidFill>
              </a:rPr>
              <a:t>6</a:t>
            </a:r>
            <a:r>
              <a:rPr kumimoji="1" lang="ja-JP" altLang="en-US" sz="1050" dirty="0" smtClean="0">
                <a:solidFill>
                  <a:schemeClr val="tx1"/>
                </a:solidFill>
              </a:rPr>
              <a:t>月</a:t>
            </a:r>
            <a:r>
              <a:rPr kumimoji="1" lang="en-US" altLang="ja-JP" sz="1050" dirty="0" smtClean="0">
                <a:solidFill>
                  <a:schemeClr val="tx1"/>
                </a:solidFill>
              </a:rPr>
              <a:t>4</a:t>
            </a:r>
            <a:r>
              <a:rPr kumimoji="1" lang="ja-JP" altLang="en-US" sz="1050" dirty="0" smtClean="0">
                <a:solidFill>
                  <a:schemeClr val="tx1"/>
                </a:solidFill>
              </a:rPr>
              <a:t>日（水）　</a:t>
            </a:r>
            <a:endParaRPr kumimoji="1" lang="en-US" altLang="ja-JP" sz="1050" dirty="0" smtClean="0">
              <a:solidFill>
                <a:schemeClr val="tx1"/>
              </a:solidFill>
            </a:endParaRPr>
          </a:p>
          <a:p>
            <a:r>
              <a:rPr lang="ja-JP" altLang="en-US" sz="1050" dirty="0">
                <a:solidFill>
                  <a:schemeClr val="tx1"/>
                </a:solidFill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</a:rPr>
              <a:t>　　　　　　　</a:t>
            </a:r>
            <a:r>
              <a:rPr kumimoji="1" lang="en-US" altLang="ja-JP" sz="1050" dirty="0" smtClean="0">
                <a:solidFill>
                  <a:schemeClr val="tx1"/>
                </a:solidFill>
              </a:rPr>
              <a:t>16</a:t>
            </a:r>
            <a:r>
              <a:rPr kumimoji="1" lang="ja-JP" altLang="en-US" sz="1050" dirty="0" smtClean="0">
                <a:solidFill>
                  <a:schemeClr val="tx1"/>
                </a:solidFill>
              </a:rPr>
              <a:t>：</a:t>
            </a:r>
            <a:r>
              <a:rPr kumimoji="1" lang="en-US" altLang="ja-JP" sz="1050" dirty="0" smtClean="0">
                <a:solidFill>
                  <a:schemeClr val="tx1"/>
                </a:solidFill>
              </a:rPr>
              <a:t>00</a:t>
            </a:r>
            <a:r>
              <a:rPr kumimoji="1" lang="ja-JP" altLang="en-US" sz="1050" dirty="0" smtClean="0">
                <a:solidFill>
                  <a:schemeClr val="tx1"/>
                </a:solidFill>
              </a:rPr>
              <a:t>～</a:t>
            </a:r>
            <a:r>
              <a:rPr kumimoji="1" lang="en-US" altLang="ja-JP" sz="1050" dirty="0" smtClean="0">
                <a:solidFill>
                  <a:schemeClr val="tx1"/>
                </a:solidFill>
              </a:rPr>
              <a:t>17</a:t>
            </a:r>
            <a:r>
              <a:rPr kumimoji="1" lang="ja-JP" altLang="en-US" sz="1050" dirty="0" smtClean="0">
                <a:solidFill>
                  <a:schemeClr val="tx1"/>
                </a:solidFill>
              </a:rPr>
              <a:t>：</a:t>
            </a:r>
            <a:r>
              <a:rPr kumimoji="1" lang="en-US" altLang="ja-JP" sz="1050" dirty="0" smtClean="0">
                <a:solidFill>
                  <a:schemeClr val="tx1"/>
                </a:solidFill>
              </a:rPr>
              <a:t>30</a:t>
            </a:r>
            <a:r>
              <a:rPr kumimoji="1" lang="ja-JP" altLang="en-US" sz="800" dirty="0" smtClean="0">
                <a:solidFill>
                  <a:schemeClr val="tx1"/>
                </a:solidFill>
              </a:rPr>
              <a:t>（予定）</a:t>
            </a:r>
            <a:endParaRPr kumimoji="1" lang="en-US" altLang="ja-JP" sz="800" dirty="0" smtClean="0">
              <a:solidFill>
                <a:schemeClr val="tx1"/>
              </a:solidFill>
            </a:endParaRPr>
          </a:p>
          <a:p>
            <a:r>
              <a:rPr lang="ja-JP" altLang="en-US" sz="1050" b="1" dirty="0" smtClean="0">
                <a:solidFill>
                  <a:schemeClr val="tx1"/>
                </a:solidFill>
              </a:rPr>
              <a:t>（会場）</a:t>
            </a:r>
            <a:r>
              <a:rPr lang="ja-JP" altLang="en-US" sz="1050" dirty="0" smtClean="0">
                <a:solidFill>
                  <a:schemeClr val="tx1"/>
                </a:solidFill>
              </a:rPr>
              <a:t>　松本記念音楽迎賓館</a:t>
            </a:r>
            <a:endParaRPr lang="en-US" altLang="ja-JP" sz="1050" dirty="0" smtClean="0">
              <a:solidFill>
                <a:schemeClr val="tx1"/>
              </a:solidFill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　　　</a:t>
            </a:r>
            <a:r>
              <a:rPr lang="ja-JP" altLang="en-US" sz="9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zh-TW" altLang="en-US" sz="9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東京都</a:t>
            </a:r>
            <a:r>
              <a:rPr lang="zh-TW" altLang="en-US" sz="900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世田谷区岡本</a:t>
            </a:r>
            <a:r>
              <a:rPr lang="en-US" altLang="zh-TW" sz="9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2-32-15</a:t>
            </a:r>
          </a:p>
          <a:p>
            <a:r>
              <a:rPr lang="ja-JP" altLang="en-US" sz="900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　　　　　</a:t>
            </a:r>
            <a:r>
              <a:rPr lang="ja-JP" altLang="en-US" sz="8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電話：</a:t>
            </a:r>
            <a:r>
              <a:rPr lang="en-US" altLang="ja-JP" sz="105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03-3709-5951</a:t>
            </a:r>
            <a:endParaRPr lang="en-US" altLang="zh-TW" sz="1050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kumimoji="1" lang="ja-JP" altLang="en-US" sz="105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（参加費）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　　　無料</a:t>
            </a:r>
            <a:endParaRPr kumimoji="1" lang="en-US" altLang="ja-JP" sz="1050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105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（募集人数）</a:t>
            </a:r>
            <a:r>
              <a:rPr lang="ja-JP" altLang="en-US" sz="105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　</a:t>
            </a:r>
            <a:r>
              <a:rPr lang="en-US" altLang="ja-JP" sz="105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10</a:t>
            </a:r>
            <a:r>
              <a:rPr lang="ja-JP" altLang="en-US" sz="105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名</a:t>
            </a:r>
            <a:r>
              <a:rPr lang="en-US" altLang="ja-JP" sz="105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(</a:t>
            </a:r>
            <a:r>
              <a:rPr lang="ja-JP" altLang="en-US" sz="105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先着順）</a:t>
            </a:r>
            <a:endParaRPr lang="en-US" altLang="ja-JP" sz="1050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05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（プログラム）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　</a:t>
            </a:r>
            <a:endParaRPr kumimoji="1" lang="en-US" altLang="ja-JP" sz="1050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050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第１部</a:t>
            </a:r>
            <a:endParaRPr kumimoji="1" lang="en-US" altLang="ja-JP" sz="1050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050" b="1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 </a:t>
            </a:r>
            <a:r>
              <a:rPr lang="en-US" altLang="ja-JP" sz="105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  </a:t>
            </a:r>
            <a:r>
              <a:rPr lang="ja-JP" altLang="en-US" sz="1050" b="1" dirty="0" smtClean="0">
                <a:solidFill>
                  <a:schemeClr val="tx1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・</a:t>
            </a:r>
            <a:r>
              <a:rPr lang="ja-JP" altLang="ja-JP" sz="1050" dirty="0" smtClean="0">
                <a:solidFill>
                  <a:schemeClr val="tx1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ハンガリー</a:t>
            </a:r>
            <a:r>
              <a:rPr lang="ja-JP" altLang="ja-JP" sz="1050" dirty="0">
                <a:solidFill>
                  <a:schemeClr val="tx1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狂詩曲</a:t>
            </a:r>
            <a:r>
              <a:rPr lang="ja-JP" altLang="en-US" sz="1050" dirty="0">
                <a:solidFill>
                  <a:schemeClr val="tx1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（ポッパー）</a:t>
            </a:r>
            <a:endParaRPr lang="ja-JP" altLang="ja-JP" sz="1050" dirty="0">
              <a:solidFill>
                <a:schemeClr val="tx1"/>
              </a:solidFill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050" dirty="0">
                <a:solidFill>
                  <a:schemeClr val="tx1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 </a:t>
            </a:r>
            <a:r>
              <a:rPr lang="ja-JP" altLang="en-US" sz="1050" dirty="0" smtClean="0">
                <a:solidFill>
                  <a:schemeClr val="tx1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  ・</a:t>
            </a:r>
            <a:r>
              <a:rPr lang="ja-JP" altLang="en-US" sz="1050" dirty="0">
                <a:solidFill>
                  <a:schemeClr val="tx1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無伴奏チェロ組曲第１番</a:t>
            </a:r>
            <a:r>
              <a:rPr lang="ja-JP" altLang="en-US" sz="1050" dirty="0" smtClean="0">
                <a:solidFill>
                  <a:schemeClr val="tx1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より</a:t>
            </a:r>
            <a:endParaRPr lang="en-US" altLang="ja-JP" sz="1050" dirty="0" smtClean="0">
              <a:solidFill>
                <a:schemeClr val="tx1"/>
              </a:solidFill>
              <a:latin typeface="Century" pitchFamily="18" charset="0"/>
              <a:ea typeface="ＭＳ 明朝" pitchFamily="17" charset="-128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050" dirty="0">
                <a:solidFill>
                  <a:schemeClr val="tx1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 </a:t>
            </a:r>
            <a:r>
              <a:rPr lang="en-US" altLang="ja-JP" sz="1050" dirty="0" smtClean="0">
                <a:solidFill>
                  <a:schemeClr val="tx1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          </a:t>
            </a:r>
            <a:r>
              <a:rPr lang="ja-JP" altLang="en-US" sz="1050" dirty="0" smtClean="0">
                <a:solidFill>
                  <a:schemeClr val="tx1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プレリュード</a:t>
            </a:r>
            <a:r>
              <a:rPr lang="ja-JP" altLang="en-US" sz="1050" dirty="0">
                <a:solidFill>
                  <a:schemeClr val="tx1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（</a:t>
            </a:r>
            <a:r>
              <a:rPr lang="en-US" altLang="ja-JP" sz="1050" dirty="0">
                <a:solidFill>
                  <a:schemeClr val="tx1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J.S.</a:t>
            </a:r>
            <a:r>
              <a:rPr lang="ja-JP" altLang="en-US" sz="1050" dirty="0">
                <a:solidFill>
                  <a:schemeClr val="tx1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バッハ）</a:t>
            </a:r>
            <a:endParaRPr lang="ja-JP" altLang="en-US" sz="1050" dirty="0">
              <a:solidFill>
                <a:schemeClr val="tx1"/>
              </a:solidFill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050" dirty="0" smtClean="0">
                <a:solidFill>
                  <a:schemeClr val="tx1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   ・</a:t>
            </a:r>
            <a:r>
              <a:rPr lang="en-US" altLang="ja-JP" sz="1050" dirty="0">
                <a:solidFill>
                  <a:schemeClr val="tx1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BUNRAKU</a:t>
            </a:r>
            <a:r>
              <a:rPr lang="ja-JP" altLang="en-US" sz="1050" dirty="0">
                <a:solidFill>
                  <a:schemeClr val="tx1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（黛 敏郎</a:t>
            </a:r>
            <a:r>
              <a:rPr lang="ja-JP" altLang="en-US" sz="1050" dirty="0" smtClean="0">
                <a:solidFill>
                  <a:schemeClr val="tx1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）</a:t>
            </a:r>
            <a:endParaRPr lang="en-US" altLang="ja-JP" sz="1050" dirty="0" smtClean="0">
              <a:solidFill>
                <a:schemeClr val="tx1"/>
              </a:solidFill>
              <a:latin typeface="Century" pitchFamily="18" charset="0"/>
              <a:ea typeface="ＭＳ 明朝" pitchFamily="17" charset="-128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050" dirty="0" smtClean="0">
                <a:solidFill>
                  <a:schemeClr val="tx1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  第２部</a:t>
            </a:r>
            <a:endParaRPr lang="ja-JP" altLang="en-US" sz="1050" dirty="0">
              <a:solidFill>
                <a:schemeClr val="tx1"/>
              </a:solidFill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050" dirty="0" smtClean="0">
                <a:solidFill>
                  <a:schemeClr val="tx1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   ・</a:t>
            </a:r>
            <a:r>
              <a:rPr lang="ja-JP" altLang="en-US" sz="1050" dirty="0">
                <a:solidFill>
                  <a:schemeClr val="tx1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親愛なる言葉（カサド）</a:t>
            </a:r>
            <a:endParaRPr lang="ja-JP" altLang="en-US" sz="1050" dirty="0">
              <a:solidFill>
                <a:schemeClr val="tx1"/>
              </a:solidFill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050" dirty="0" smtClean="0">
                <a:solidFill>
                  <a:schemeClr val="tx1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   ・</a:t>
            </a:r>
            <a:r>
              <a:rPr lang="ja-JP" altLang="en-US" sz="1050" dirty="0">
                <a:solidFill>
                  <a:schemeClr val="tx1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白鳥（サン・サーンス）</a:t>
            </a:r>
            <a:endParaRPr lang="ja-JP" altLang="en-US" sz="1050" dirty="0">
              <a:solidFill>
                <a:schemeClr val="tx1"/>
              </a:solidFill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050" dirty="0" smtClean="0">
                <a:solidFill>
                  <a:schemeClr val="tx1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   ・</a:t>
            </a:r>
            <a:r>
              <a:rPr lang="ja-JP" altLang="en-US" sz="1050" dirty="0">
                <a:solidFill>
                  <a:schemeClr val="tx1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愛の挨拶（エルガー）</a:t>
            </a:r>
            <a:endParaRPr lang="ja-JP" altLang="en-US" sz="1050" dirty="0">
              <a:solidFill>
                <a:schemeClr val="tx1"/>
              </a:solidFill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050" dirty="0" smtClean="0">
                <a:solidFill>
                  <a:schemeClr val="tx1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   ・</a:t>
            </a:r>
            <a:r>
              <a:rPr lang="ja-JP" altLang="en-US" sz="1050" dirty="0">
                <a:solidFill>
                  <a:schemeClr val="tx1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浪漫曲（劉庄）</a:t>
            </a:r>
            <a:endParaRPr lang="ja-JP" altLang="en-US" sz="1050" dirty="0">
              <a:solidFill>
                <a:schemeClr val="tx1"/>
              </a:solidFill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050" dirty="0" smtClean="0">
                <a:solidFill>
                  <a:schemeClr val="tx1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   ・</a:t>
            </a:r>
            <a:r>
              <a:rPr lang="ja-JP" altLang="en-US" sz="1050" dirty="0">
                <a:solidFill>
                  <a:schemeClr val="tx1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リベルタンゴ（ピアソラ）</a:t>
            </a:r>
            <a:endParaRPr lang="ja-JP" altLang="en-US" sz="1050" dirty="0">
              <a:solidFill>
                <a:schemeClr val="tx1"/>
              </a:solidFill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050" dirty="0" smtClean="0">
                <a:solidFill>
                  <a:schemeClr val="tx1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   ・</a:t>
            </a:r>
            <a:r>
              <a:rPr lang="ja-JP" altLang="en-US" sz="1050" dirty="0">
                <a:solidFill>
                  <a:schemeClr val="tx1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チェロソナタより第１</a:t>
            </a:r>
            <a:r>
              <a:rPr lang="ja-JP" altLang="en-US" sz="1050" dirty="0" smtClean="0">
                <a:solidFill>
                  <a:schemeClr val="tx1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楽章</a:t>
            </a:r>
            <a:endParaRPr lang="en-US" altLang="ja-JP" sz="1050" dirty="0" smtClean="0">
              <a:solidFill>
                <a:schemeClr val="tx1"/>
              </a:solidFill>
              <a:latin typeface="Century" pitchFamily="18" charset="0"/>
              <a:ea typeface="ＭＳ 明朝" pitchFamily="17" charset="-128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050" dirty="0">
                <a:solidFill>
                  <a:schemeClr val="tx1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 </a:t>
            </a:r>
            <a:r>
              <a:rPr lang="en-US" altLang="ja-JP" sz="1050" dirty="0" smtClean="0">
                <a:solidFill>
                  <a:schemeClr val="tx1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                 </a:t>
            </a:r>
            <a:r>
              <a:rPr lang="ja-JP" altLang="en-US" sz="1050" dirty="0" smtClean="0">
                <a:solidFill>
                  <a:schemeClr val="tx1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（</a:t>
            </a:r>
            <a:r>
              <a:rPr lang="en-US" altLang="ja-JP" sz="1050" dirty="0">
                <a:solidFill>
                  <a:schemeClr val="tx1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R.</a:t>
            </a:r>
            <a:r>
              <a:rPr lang="ja-JP" altLang="en-US" sz="1050" dirty="0">
                <a:solidFill>
                  <a:schemeClr val="tx1"/>
                </a:solidFill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シュトラウス）</a:t>
            </a:r>
            <a:endParaRPr lang="ja-JP" altLang="en-US" sz="1050" dirty="0">
              <a:solidFill>
                <a:schemeClr val="tx1"/>
              </a:solidFill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1050" dirty="0" smtClean="0">
              <a:solidFill>
                <a:schemeClr val="tx1"/>
              </a:solidFill>
              <a:latin typeface="Century" pitchFamily="18" charset="0"/>
              <a:ea typeface="ＭＳ 明朝" pitchFamily="17" charset="-128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1050" dirty="0">
              <a:solidFill>
                <a:schemeClr val="tx1"/>
              </a:solidFill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endParaRPr kumimoji="1" lang="en-US" altLang="ja-JP" sz="1050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>
            <a:off x="404664" y="899592"/>
            <a:ext cx="604867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1" name="Picture 7" descr="地図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64904" y="1547664"/>
            <a:ext cx="1935215" cy="1296144"/>
          </a:xfrm>
          <a:prstGeom prst="rect">
            <a:avLst/>
          </a:prstGeom>
          <a:noFill/>
        </p:spPr>
      </p:pic>
      <p:graphicFrame>
        <p:nvGraphicFramePr>
          <p:cNvPr id="20" name="表 19"/>
          <p:cNvGraphicFramePr>
            <a:graphicFrameLocks noGrp="1"/>
          </p:cNvGraphicFramePr>
          <p:nvPr/>
        </p:nvGraphicFramePr>
        <p:xfrm>
          <a:off x="836712" y="7035208"/>
          <a:ext cx="5184575" cy="2073296"/>
        </p:xfrm>
        <a:graphic>
          <a:graphicData uri="http://schemas.openxmlformats.org/drawingml/2006/table">
            <a:tbl>
              <a:tblPr/>
              <a:tblGrid>
                <a:gridCol w="1492529"/>
                <a:gridCol w="1570541"/>
                <a:gridCol w="2121505"/>
              </a:tblGrid>
              <a:tr h="24110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申　込　書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0813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音楽鑑賞教育振興会：横田様</a:t>
                      </a:r>
                      <a:endParaRPr lang="en-US" altLang="ja-JP" sz="1200" b="1" i="0" u="none" strike="noStrike" dirty="0" smtClean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  <a:p>
                      <a:pPr algn="l" fontAlgn="ctr"/>
                      <a:r>
                        <a:rPr lang="ja-JP" altLang="en-US" sz="12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　　　　　　　　　</a:t>
                      </a:r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6</a:t>
                      </a:r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月</a:t>
                      </a:r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4</a:t>
                      </a:r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日のコンサートに参加申込みします。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08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・氏名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08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・住所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08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・電話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08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・アドレス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081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・懇親会（</a:t>
                      </a:r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1500</a:t>
                      </a:r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円）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参加する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参加しない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813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・申込先　　アドレス：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takashi_yokota@post.pioneer.co.jp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0813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　　　　　　　FAX　：03-3707-3751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1" name="直線コネクタ 20"/>
          <p:cNvCxnSpPr/>
          <p:nvPr/>
        </p:nvCxnSpPr>
        <p:spPr>
          <a:xfrm>
            <a:off x="476672" y="6948264"/>
            <a:ext cx="5976664" cy="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404664" y="4427984"/>
            <a:ext cx="604867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正方形/長方形 23"/>
          <p:cNvSpPr/>
          <p:nvPr/>
        </p:nvSpPr>
        <p:spPr>
          <a:xfrm>
            <a:off x="1340768" y="9037076"/>
            <a:ext cx="468052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800" dirty="0" smtClean="0">
                <a:solidFill>
                  <a:schemeClr val="tx1"/>
                </a:solidFill>
              </a:rPr>
              <a:t>　＊演奏会終了後に懇親会（会費：</a:t>
            </a:r>
            <a:r>
              <a:rPr lang="en-US" altLang="ja-JP" sz="800" dirty="0" smtClean="0">
                <a:solidFill>
                  <a:schemeClr val="tx1"/>
                </a:solidFill>
              </a:rPr>
              <a:t>1500</a:t>
            </a:r>
            <a:r>
              <a:rPr lang="ja-JP" altLang="en-US" sz="800" dirty="0" smtClean="0">
                <a:solidFill>
                  <a:schemeClr val="tx1"/>
                </a:solidFill>
              </a:rPr>
              <a:t>円）があります。ご希望の方は申込書に明記願います。</a:t>
            </a:r>
            <a:endParaRPr lang="en-US" altLang="ja-JP" sz="800" dirty="0">
              <a:solidFill>
                <a:schemeClr val="tx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2492896" y="2958207"/>
            <a:ext cx="21602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800" b="1" dirty="0"/>
              <a:t>東急田園都市線「二子玉川駅」より</a:t>
            </a:r>
            <a:r>
              <a:rPr lang="ja-JP" altLang="en-US" sz="800" b="1" dirty="0" smtClean="0"/>
              <a:t>バス利用</a:t>
            </a:r>
            <a:endParaRPr lang="ja-JP" altLang="en-US" sz="800" b="1" dirty="0"/>
          </a:p>
          <a:p>
            <a:r>
              <a:rPr lang="ja-JP" altLang="en-US" sz="800" dirty="0"/>
              <a:t>東急コーチ玉</a:t>
            </a:r>
            <a:r>
              <a:rPr lang="en-US" altLang="ja-JP" sz="800" dirty="0"/>
              <a:t>31</a:t>
            </a:r>
            <a:r>
              <a:rPr lang="ja-JP" altLang="en-US" sz="800" dirty="0"/>
              <a:t>成育医療センター行き</a:t>
            </a:r>
            <a:r>
              <a:rPr lang="en-US" altLang="ja-JP" sz="800" baseline="30000" dirty="0" smtClean="0"/>
              <a:t>※</a:t>
            </a:r>
            <a:endParaRPr lang="en-US" altLang="ja-JP" sz="800" dirty="0" smtClean="0"/>
          </a:p>
          <a:p>
            <a:r>
              <a:rPr lang="ja-JP" altLang="en-US" sz="800" dirty="0" smtClean="0"/>
              <a:t>また</a:t>
            </a:r>
            <a:r>
              <a:rPr lang="ja-JP" altLang="en-US" sz="800" dirty="0"/>
              <a:t>は玉</a:t>
            </a:r>
            <a:r>
              <a:rPr lang="en-US" altLang="ja-JP" sz="800" dirty="0"/>
              <a:t>32</a:t>
            </a:r>
            <a:r>
              <a:rPr lang="ja-JP" altLang="en-US" sz="800" dirty="0"/>
              <a:t>美術館行き</a:t>
            </a:r>
            <a:br>
              <a:rPr lang="ja-JP" altLang="en-US" sz="800" dirty="0"/>
            </a:br>
            <a:r>
              <a:rPr lang="ja-JP" altLang="en-US" sz="800" dirty="0"/>
              <a:t>停留所「もみじが丘」または「岡本三丁目」下車</a:t>
            </a:r>
            <a:br>
              <a:rPr lang="ja-JP" altLang="en-US" sz="800" dirty="0"/>
            </a:br>
            <a:r>
              <a:rPr lang="ja-JP" altLang="en-US" sz="800" dirty="0"/>
              <a:t>徒歩</a:t>
            </a:r>
            <a:r>
              <a:rPr lang="en-US" altLang="ja-JP" sz="800" dirty="0"/>
              <a:t>4</a:t>
            </a:r>
            <a:r>
              <a:rPr lang="ja-JP" altLang="en-US" sz="800" dirty="0"/>
              <a:t>～</a:t>
            </a:r>
            <a:r>
              <a:rPr lang="en-US" altLang="ja-JP" sz="800" dirty="0"/>
              <a:t>5</a:t>
            </a:r>
            <a:r>
              <a:rPr lang="ja-JP" altLang="en-US" sz="800" dirty="0"/>
              <a:t>分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2492896" y="3822303"/>
            <a:ext cx="2016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800" b="1" dirty="0"/>
              <a:t>小田急線「成城学園前駅」より</a:t>
            </a:r>
            <a:r>
              <a:rPr lang="ja-JP" altLang="en-US" sz="800" b="1" dirty="0" smtClean="0"/>
              <a:t>バス利用</a:t>
            </a:r>
            <a:endParaRPr lang="ja-JP" altLang="en-US" sz="800" b="1" dirty="0"/>
          </a:p>
          <a:p>
            <a:r>
              <a:rPr lang="ja-JP" altLang="en-US" sz="800" dirty="0"/>
              <a:t>東急バス都立</a:t>
            </a:r>
            <a:r>
              <a:rPr lang="en-US" altLang="ja-JP" sz="800" dirty="0"/>
              <a:t>01</a:t>
            </a:r>
            <a:r>
              <a:rPr lang="ja-JP" altLang="en-US" sz="800" dirty="0"/>
              <a:t>都立大学駅北口行き</a:t>
            </a:r>
            <a:br>
              <a:rPr lang="ja-JP" altLang="en-US" sz="800" dirty="0"/>
            </a:br>
            <a:r>
              <a:rPr lang="ja-JP" altLang="en-US" sz="800" dirty="0"/>
              <a:t>停留所「岡本三丁目」下車　徒歩</a:t>
            </a:r>
            <a:r>
              <a:rPr lang="en-US" altLang="ja-JP" sz="800" dirty="0"/>
              <a:t>4</a:t>
            </a:r>
            <a:r>
              <a:rPr lang="ja-JP" altLang="en-US" sz="800" dirty="0"/>
              <a:t>～</a:t>
            </a:r>
            <a:r>
              <a:rPr lang="en-US" altLang="ja-JP" sz="800" dirty="0"/>
              <a:t>5</a:t>
            </a:r>
            <a:r>
              <a:rPr lang="ja-JP" altLang="en-US" sz="800" dirty="0"/>
              <a:t>分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2492896" y="971600"/>
            <a:ext cx="4032448" cy="338437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3789040" y="1043608"/>
            <a:ext cx="1368152" cy="144016"/>
          </a:xfrm>
          <a:prstGeom prst="rect">
            <a:avLst/>
          </a:prstGeom>
          <a:noFill/>
          <a:ln w="127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tx1"/>
                </a:solidFill>
              </a:rPr>
              <a:t>会場アクセス</a:t>
            </a:r>
            <a:endParaRPr kumimoji="1" lang="ja-JP" altLang="en-US" sz="1000" b="1" dirty="0">
              <a:solidFill>
                <a:schemeClr val="tx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2708920" y="4499992"/>
            <a:ext cx="1440160" cy="14401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tx1"/>
                </a:solidFill>
              </a:rPr>
              <a:t>演奏者プロフィール</a:t>
            </a:r>
            <a:endParaRPr kumimoji="1" lang="ja-JP" altLang="en-US" sz="1000" b="1" dirty="0">
              <a:solidFill>
                <a:schemeClr val="tx1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2708920" y="1259632"/>
            <a:ext cx="3528392" cy="1440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会場には駐車場がありません。電車・バスをご利用下さい。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2780928" y="7020272"/>
            <a:ext cx="1296144" cy="28803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180</Words>
  <Application>Microsoft Office PowerPoint</Application>
  <PresentationFormat>画面に合わせる (4:3)</PresentationFormat>
  <Paragraphs>57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＝演奏会ご案内＝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演奏会ご招待</dc:title>
  <dc:creator>Endo</dc:creator>
  <cp:lastModifiedBy>Endo</cp:lastModifiedBy>
  <cp:revision>20</cp:revision>
  <dcterms:created xsi:type="dcterms:W3CDTF">2014-05-21T00:18:10Z</dcterms:created>
  <dcterms:modified xsi:type="dcterms:W3CDTF">2014-05-21T03:01:25Z</dcterms:modified>
</cp:coreProperties>
</file>